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2" r:id="rId7"/>
  </p:sldMasterIdLst>
  <p:notesMasterIdLst>
    <p:notesMasterId r:id="rId16"/>
  </p:notesMasterIdLst>
  <p:sldIdLst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71F695-0344-6C58-E25F-8C792BE08E32}" v="8" dt="2024-10-14T15:19:26.982"/>
    <p1510:client id="{6E7F0C51-587C-6598-0529-46CF373AADAB}" v="31" dt="2024-10-14T12:37:19.303"/>
    <p1510:client id="{9708252A-CE44-D8C4-BBE4-18D2F6B1073E}" v="3" dt="2024-10-14T08:36:44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05E3B-BB5D-466C-9E68-D1FD94038315}" type="datetimeFigureOut">
              <a:rPr lang="fr-CH" smtClean="0"/>
              <a:t>14.10.2024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F2AF-B5F8-431A-938E-1902242A2F9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35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F2AF-B5F8-431A-938E-1902242A2F90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166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/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B796776-E13E-EE70-1024-61D0E548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3A33BDE-5827-B978-8782-68D8565E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447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84C69AE-3299-1F59-997F-1709C1DD7A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DA0CF7-60D6-4B86-6F50-ECF55C6DB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96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AAD9ED-75F1-0289-7EF5-74AB2DFDD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C05C5-F63A-53B8-E6BB-6E73E6E7490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59AFEE7-E5E4-8C50-6361-BB9205652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9712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7684-9640-7B9F-691F-3B5A2666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FF9C-C20C-490B-6F06-81BD2D8FB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69EF0-726B-80A7-9DCD-6896F352D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901CD-B4D9-4C0A-A8C1-D42233A2E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05A26A-1F4A-80E3-3CF1-B5AF98EE4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85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C3EAE96-DCE0-88A1-D4B1-3E38DC198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9" name="CuadroTexto 3">
            <a:extLst>
              <a:ext uri="{FF2B5EF4-FFF2-40B4-BE49-F238E27FC236}">
                <a16:creationId xmlns:a16="http://schemas.microsoft.com/office/drawing/2014/main" id="{002E4A1E-1EB0-0593-1C8D-3884AC9BB310}"/>
              </a:ext>
            </a:extLst>
          </p:cNvPr>
          <p:cNvSpPr txBox="1"/>
          <p:nvPr userDrawn="1"/>
        </p:nvSpPr>
        <p:spPr>
          <a:xfrm>
            <a:off x="3824879" y="4572080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37578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8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AD252D8-47A9-4F50-0A77-F7F2B5C7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54E0E61-AEC0-9130-9970-54CD0B1FE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35933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1E8E-B63B-2812-4914-7B39E38C7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65A07-4D49-E8EF-40E0-498B3F03B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4CE9B65-7C16-AD40-4E8F-376EFB31D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CEF2646-4A29-9DC6-94A1-9C78C840C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713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CBA443-1DB4-591B-10FB-89F19A331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884739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F71B37-838A-25F4-2891-96F126B3BD4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31085" y="1285432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F64250E-B7FE-5C77-8772-835E1D3B0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085" y="2260315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93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51E2-0AA8-B538-88F2-E8FEE737F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Comparison Slide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FE506-04E4-4D79-51C0-DE1A5396B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EB5BD-B42E-8768-14F6-DA6AD364E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B263CD-AEDB-2834-CF69-D950F370B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0949F-23D7-43BC-86B5-A59EEC23A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4310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3637AC-ADC8-93B9-85DF-F33A35518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BA7D7FA-A6C1-15E9-248F-222403659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45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BD8F-B49C-E9AF-967A-FE2625C117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10" name="CuadroTexto 3">
            <a:extLst>
              <a:ext uri="{FF2B5EF4-FFF2-40B4-BE49-F238E27FC236}">
                <a16:creationId xmlns:a16="http://schemas.microsoft.com/office/drawing/2014/main" id="{9CC6D77E-AF65-470D-B774-7812FAD3C4A3}"/>
              </a:ext>
            </a:extLst>
          </p:cNvPr>
          <p:cNvSpPr txBox="1"/>
          <p:nvPr userDrawn="1"/>
        </p:nvSpPr>
        <p:spPr>
          <a:xfrm>
            <a:off x="3824879" y="5024143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1516502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21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ge to Edge Photo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3ED7F9-AC2F-AB90-E59E-6D3DCE7D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078" y="1013439"/>
            <a:ext cx="4274474" cy="1600200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6C12E21-29DC-AD1F-41A5-AE890AAD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90053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4530C31-AD13-5759-E472-94A0E4916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8078" y="2941814"/>
            <a:ext cx="4274474" cy="2667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06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590D3C-988E-2567-60EB-0A4602CD3C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en-GB"/>
              <a:t>Lorem Ipsum</a:t>
            </a:r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0E4EEFA-0995-9CCD-6D7F-70B9EBD4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91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CD4D1A9-9F6B-C561-7AC4-05C86FF1A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7FCF368-AB64-5FEB-A4ED-1837EE8E80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33C1AC0-3A73-603A-A859-24A89A5E3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512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452C-9105-195E-DD50-B85571BF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CA40B-4ECB-51F3-7BA4-D0C43996D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CB4D9-3A4B-1F8B-5219-5EE058F87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03604-72C3-D5CE-C09C-E05C72BFC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53E66-3D7A-FC9C-DAAB-7750C4812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to edit Master text styles</a:t>
            </a:r>
          </a:p>
          <a:p>
            <a:pPr lvl="0"/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20831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BC293F6-E8B6-92CA-8DD3-F46267F22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564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Thank you.</a:t>
            </a:r>
            <a:endParaRPr lang="en-FR"/>
          </a:p>
        </p:txBody>
      </p:sp>
      <p:sp>
        <p:nvSpPr>
          <p:cNvPr id="8" name="CuadroTexto 3">
            <a:extLst>
              <a:ext uri="{FF2B5EF4-FFF2-40B4-BE49-F238E27FC236}">
                <a16:creationId xmlns:a16="http://schemas.microsoft.com/office/drawing/2014/main" id="{85E8BFE3-BE3F-06D0-2E51-B1A3E835A55D}"/>
              </a:ext>
            </a:extLst>
          </p:cNvPr>
          <p:cNvSpPr txBox="1"/>
          <p:nvPr userDrawn="1"/>
        </p:nvSpPr>
        <p:spPr>
          <a:xfrm>
            <a:off x="3958443" y="4346049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58393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12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CC09337-932E-DF18-5552-8A10A7DD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/>
              <a:t>Cover – Insert title</a:t>
            </a:r>
            <a:endParaRPr lang="en-FR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165C1A-53B3-D986-E0E9-DDD54523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226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3C0AB1-DC1A-370D-2DBC-7F636C925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/>
              <a:t>Content</a:t>
            </a:r>
            <a:endParaRPr lang="en-FR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4AFEC8-D7E6-FB46-B2C8-3E1FF518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06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5E43E974-FF92-2065-59B5-7198AC9AFE0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1" y="0"/>
            <a:ext cx="12475533" cy="7017488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AAFC96D-DE28-DCBB-6A7D-6E7FC08F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#1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803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7" r:id="rId3"/>
    <p:sldLayoutId id="2147483652" r:id="rId4"/>
    <p:sldLayoutId id="2147483653" r:id="rId5"/>
    <p:sldLayoutId id="2147483658" r:id="rId6"/>
    <p:sldLayoutId id="2147483659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C6C007C7-A317-B3BD-4F67-1F0F9741F8A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256854"/>
            <a:ext cx="12192000" cy="6858000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8A9C213-3E26-B848-BF1A-9E6EC69B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#2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9331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70" r:id="rId4"/>
    <p:sldLayoutId id="2147483665" r:id="rId5"/>
    <p:sldLayoutId id="2147483671" r:id="rId6"/>
    <p:sldLayoutId id="2147483681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ack and blue rectangle&#10;&#10;Description automatically generated">
            <a:extLst>
              <a:ext uri="{FF2B5EF4-FFF2-40B4-BE49-F238E27FC236}">
                <a16:creationId xmlns:a16="http://schemas.microsoft.com/office/drawing/2014/main" id="{9E8A25AD-8EE8-C80F-37B6-E5BC4C2CBA5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3019" y="-127590"/>
            <a:ext cx="12195019" cy="699622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CF8C2-75E9-6016-486F-1EAB5024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WMO PPT Style #3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3081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5" r:id="rId3"/>
    <p:sldLayoutId id="2147483676" r:id="rId4"/>
    <p:sldLayoutId id="2147483679" r:id="rId5"/>
    <p:sldLayoutId id="2147483677" r:id="rId6"/>
    <p:sldLayoutId id="214748367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1F7C8-B977-11A8-F895-8D99CAC0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Photography Slides</a:t>
            </a:r>
            <a:endParaRPr lang="en-FR"/>
          </a:p>
        </p:txBody>
      </p:sp>
      <p:pic>
        <p:nvPicPr>
          <p:cNvPr id="11" name="Picture 10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D4FDA4F3-78CD-1AB6-C649-9A0EF319DC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view?r=eyJrIjoiMDFhZmZjZjgtNDI5OS00MDMwLTg5ZDYtYWZhOTNkZTJhNDdhIiwidCI6ImVhYTZiZTU0LTQ2ODctNDBjNC05ODI3LWMwNDRiZDhlOGQzYyIsImMiOjl9" TargetMode="External"/><Relationship Id="rId2" Type="http://schemas.openxmlformats.org/officeDocument/2006/relationships/hyperlink" Target="https://meetings.wmo.int/RA-6-19/_layouts/15/WopiFrame.aspx?sourcedoc=%7bB600AEA4-2D72-49B0-ACE3-BBD212AD65AB%7d&amp;file=RA-VI-19(I)-INF02-1(1)-PROGRESS-REPORT-RA-VI-PRESIDENT_en.docx&amp;action=default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245CB-8405-A558-B8C4-124E103C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058"/>
            <a:ext cx="10515600" cy="3309089"/>
          </a:xfrm>
        </p:spPr>
        <p:txBody>
          <a:bodyPr>
            <a:normAutofit/>
          </a:bodyPr>
          <a:lstStyle/>
          <a:p>
            <a:r>
              <a:rPr lang="fr-FR"/>
              <a:t>Doc. 2.1</a:t>
            </a:r>
            <a:r>
              <a:rPr lang="fr-CH"/>
              <a:t>: </a:t>
            </a:r>
            <a:r>
              <a:rPr lang="en-US"/>
              <a:t>REVIEW OF IMPLEMENTATION OF WMO GLOBAL INITIATIVES IN RA VI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A461C0-B484-BE73-47E2-F201D60B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88" y="3429000"/>
            <a:ext cx="10515600" cy="1921765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fr-CH"/>
              <a:t>WMO RA VI </a:t>
            </a:r>
            <a:r>
              <a:rPr lang="fr-CH" err="1"/>
              <a:t>Nineteenth</a:t>
            </a:r>
            <a:r>
              <a:rPr lang="fr-CH"/>
              <a:t> Session (Phase</a:t>
            </a:r>
            <a:r>
              <a:rPr lang="fr-FR"/>
              <a:t> I)</a:t>
            </a:r>
          </a:p>
        </p:txBody>
      </p:sp>
    </p:spTree>
    <p:extLst>
      <p:ext uri="{BB962C8B-B14F-4D97-AF65-F5344CB8AC3E}">
        <p14:creationId xmlns:p14="http://schemas.microsoft.com/office/powerpoint/2010/main" val="382367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E620F-D4BE-FD37-EFB2-9D45E1CC2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Justification and background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9FCCC0-BD95-922F-DF29-57252611C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041451"/>
            <a:ext cx="9870141" cy="3694186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Arial"/>
                <a:cs typeface="Arial"/>
              </a:rPr>
              <a:t>The review supports WMO’s Strategic Objective 5.3 (2024–2027) by promoting equal, effective, and inclusive participation in governance and scientific cooperation.</a:t>
            </a:r>
          </a:p>
          <a:p>
            <a:r>
              <a:rPr lang="en-US" dirty="0">
                <a:latin typeface="Arial"/>
                <a:cs typeface="Arial"/>
              </a:rPr>
              <a:t>This decision acknowledges the progress in implementing WMO global initiatives within RA VI, highlighting contributions from Members and Partners.</a:t>
            </a:r>
          </a:p>
          <a:p>
            <a:r>
              <a:rPr lang="en-US" dirty="0">
                <a:latin typeface="Arial"/>
                <a:cs typeface="Arial"/>
              </a:rPr>
              <a:t>The document emphasizes the need for equitable resource distribution among regional associations, with discussions at high-level WMO bodies.</a:t>
            </a:r>
            <a:endParaRPr lang="fr-F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470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7155F-8139-023E-F1AC-1CAE550D2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16" y="485259"/>
            <a:ext cx="9144000" cy="685172"/>
          </a:xfrm>
        </p:spPr>
        <p:txBody>
          <a:bodyPr/>
          <a:lstStyle/>
          <a:p>
            <a:r>
              <a:rPr lang="fr-FR"/>
              <a:t>Document Content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6E43E45-22D0-4369-BAF3-FF0A041BF8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99247" y="1678049"/>
            <a:ext cx="11173083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Progress Report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Acknowledges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significant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advancements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made by RA VI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implementing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WMO global initiatives, as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detailed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the report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from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 the RA VI </a:t>
            </a:r>
            <a:r>
              <a:rPr lang="fr-FR" altLang="fr-FR" sz="2000" err="1">
                <a:hlinkClick r:id="rId2"/>
              </a:rPr>
              <a:t>p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hlinkClick r:id="rId2"/>
              </a:rPr>
              <a:t>resident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Areas of Focus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Highlights the vital contributions of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Partners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as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reflected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the 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WMO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dashboard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Encourages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ongoing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efforts to support the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implementation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WMO global initiatives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within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RA VI.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Equitable Resource Distribution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Recognizes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equitable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allocation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among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regional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associations and proposes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engaging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relevant WMO bodies to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address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issue.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Suggests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initiating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discussions to explore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strategies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equitable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</a:t>
            </a:r>
            <a:r>
              <a:rPr kumimoji="0" lang="fr-FR" altLang="fr-F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distribution.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C7B2ED-8C7A-AEBF-F86C-BC5DBFD63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07413"/>
            <a:ext cx="9144000" cy="685172"/>
          </a:xfrm>
        </p:spPr>
        <p:txBody>
          <a:bodyPr/>
          <a:lstStyle/>
          <a:p>
            <a:r>
              <a:rPr lang="fr-FR"/>
              <a:t>Action </a:t>
            </a:r>
            <a:r>
              <a:rPr lang="fr-FR" err="1"/>
              <a:t>Required</a:t>
            </a:r>
            <a:r>
              <a:rPr lang="fr-FR"/>
              <a:t> </a:t>
            </a:r>
            <a:r>
              <a:rPr lang="fr-FR" err="1"/>
              <a:t>from</a:t>
            </a:r>
            <a:r>
              <a:rPr lang="fr-FR"/>
              <a:t> RA VI-19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DCA9AB-01E4-279C-8992-260B91E2A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353" y="2041451"/>
            <a:ext cx="9780494" cy="3498737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Arial"/>
                <a:cs typeface="Arial"/>
              </a:rPr>
              <a:t>Members are requested to adopt the following actions:</a:t>
            </a:r>
          </a:p>
          <a:p>
            <a:r>
              <a:rPr lang="en-US" b="1" dirty="0">
                <a:latin typeface="Arial"/>
                <a:cs typeface="Arial"/>
              </a:rPr>
              <a:t>Acknowledge</a:t>
            </a:r>
            <a:r>
              <a:rPr lang="en-US" dirty="0">
                <a:latin typeface="Arial"/>
                <a:cs typeface="Arial"/>
              </a:rPr>
              <a:t> the progress report presented by the RA VI president.</a:t>
            </a:r>
          </a:p>
          <a:p>
            <a:r>
              <a:rPr lang="en-US" b="1" dirty="0">
                <a:latin typeface="Arial"/>
                <a:cs typeface="Arial"/>
              </a:rPr>
              <a:t>Appreciate</a:t>
            </a:r>
            <a:r>
              <a:rPr lang="en-US" dirty="0">
                <a:latin typeface="Arial"/>
                <a:cs typeface="Arial"/>
              </a:rPr>
              <a:t> the valuable contributions of Members and Partners as highlighted in the report.</a:t>
            </a:r>
          </a:p>
          <a:p>
            <a:r>
              <a:rPr lang="en-US" b="1" dirty="0">
                <a:latin typeface="Arial"/>
                <a:cs typeface="Arial"/>
              </a:rPr>
              <a:t>Encourage</a:t>
            </a:r>
            <a:r>
              <a:rPr lang="en-US" dirty="0">
                <a:latin typeface="Arial"/>
                <a:cs typeface="Arial"/>
              </a:rPr>
              <a:t> sustained engagement in WMO global initiatives among all Members and partner organizations.</a:t>
            </a:r>
          </a:p>
          <a:p>
            <a:r>
              <a:rPr lang="en-US" b="1" dirty="0">
                <a:latin typeface="Arial"/>
                <a:cs typeface="Arial"/>
              </a:rPr>
              <a:t>Support</a:t>
            </a:r>
            <a:r>
              <a:rPr lang="en-US" dirty="0">
                <a:latin typeface="Arial"/>
                <a:cs typeface="Arial"/>
              </a:rPr>
              <a:t> further steps to ensure equitable resource distribution within RA VI through collaboration with key WMO bodies.</a:t>
            </a:r>
          </a:p>
        </p:txBody>
      </p:sp>
    </p:spTree>
    <p:extLst>
      <p:ext uri="{BB962C8B-B14F-4D97-AF65-F5344CB8AC3E}">
        <p14:creationId xmlns:p14="http://schemas.microsoft.com/office/powerpoint/2010/main" val="177927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495B-CF86-488B-A990-BA75E363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12" y="2100248"/>
            <a:ext cx="11335870" cy="1880081"/>
          </a:xfrm>
        </p:spPr>
        <p:txBody>
          <a:bodyPr>
            <a:normAutofit/>
          </a:bodyPr>
          <a:lstStyle/>
          <a:p>
            <a:r>
              <a:rPr lang="en-US"/>
              <a:t>Progress Report </a:t>
            </a:r>
            <a:br>
              <a:rPr lang="en-US"/>
            </a:br>
            <a:r>
              <a:rPr lang="en-US"/>
              <a:t>from the RA VI President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802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15699E08-FEF6-4E67-92C1-0D012AC9F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55" y="1088054"/>
            <a:ext cx="5563346" cy="658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CH"/>
              <a:t>Key Challenges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884BA8-B528-4CF4-9EAD-C0B01D0C3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846" y="1829277"/>
            <a:ext cx="5262282" cy="4078464"/>
          </a:xfrm>
        </p:spPr>
        <p:txBody>
          <a:bodyPr lIns="91440" tIns="45720" rIns="91440" bIns="45720" anchor="t">
            <a:norm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altLang="fr-FR" sz="2000" dirty="0">
                <a:latin typeface="Arial"/>
                <a:cs typeface="Arial"/>
              </a:rPr>
              <a:t>Leadership transitions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altLang="fr-FR" sz="2000" dirty="0">
                <a:latin typeface="Arial"/>
                <a:cs typeface="Arial"/>
              </a:rPr>
              <a:t>COVID-19 </a:t>
            </a:r>
            <a:r>
              <a:rPr lang="fr-FR" altLang="fr-FR" sz="2000" dirty="0" err="1">
                <a:latin typeface="Arial"/>
                <a:cs typeface="Arial"/>
              </a:rPr>
              <a:t>pandemic</a:t>
            </a:r>
            <a:r>
              <a:rPr lang="fr-FR" altLang="fr-FR" sz="2000" dirty="0">
                <a:latin typeface="Arial"/>
                <a:cs typeface="Arial"/>
              </a:rPr>
              <a:t> impact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altLang="fr-FR" sz="2000" dirty="0" err="1">
                <a:latin typeface="Arial"/>
                <a:cs typeface="Arial"/>
              </a:rPr>
              <a:t>Regional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conflicts</a:t>
            </a:r>
            <a:endParaRPr lang="fr-FR" altLang="fr-FR" sz="2000">
              <a:latin typeface="Arial"/>
              <a:cs typeface="Arial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altLang="fr-FR" sz="2000" dirty="0">
                <a:latin typeface="Arial"/>
                <a:cs typeface="Arial"/>
              </a:rPr>
              <a:t>Reform initiatives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altLang="fr-FR" sz="2000" dirty="0">
                <a:latin typeface="Arial"/>
                <a:cs typeface="Arial"/>
              </a:rPr>
              <a:t>Digital transformation efforts</a:t>
            </a:r>
            <a:endParaRPr lang="en-US" sz="2000">
              <a:latin typeface="Arial"/>
              <a:cs typeface="Arial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CH" sz="2000" dirty="0">
                <a:latin typeface="Arial"/>
                <a:cs typeface="Arial"/>
              </a:rPr>
              <a:t>Extended collaboration </a:t>
            </a:r>
            <a:r>
              <a:rPr lang="fr-CH" sz="2000" err="1">
                <a:latin typeface="Arial"/>
                <a:cs typeface="Arial"/>
              </a:rPr>
              <a:t>with</a:t>
            </a:r>
            <a:r>
              <a:rPr lang="fr-CH" sz="2000" dirty="0">
                <a:latin typeface="Arial"/>
                <a:cs typeface="Arial"/>
              </a:rPr>
              <a:t> </a:t>
            </a:r>
            <a:r>
              <a:rPr lang="fr-CH" sz="2000" err="1">
                <a:latin typeface="Arial"/>
                <a:cs typeface="Arial"/>
              </a:rPr>
              <a:t>research</a:t>
            </a:r>
            <a:r>
              <a:rPr lang="fr-CH" sz="2000" dirty="0">
                <a:latin typeface="Arial"/>
                <a:cs typeface="Arial"/>
              </a:rPr>
              <a:t>, </a:t>
            </a:r>
            <a:r>
              <a:rPr lang="fr-CH" sz="2000" err="1">
                <a:latin typeface="Arial"/>
                <a:cs typeface="Arial"/>
              </a:rPr>
              <a:t>academia</a:t>
            </a:r>
            <a:r>
              <a:rPr lang="fr-CH" sz="2000" dirty="0">
                <a:latin typeface="Arial"/>
                <a:cs typeface="Arial"/>
              </a:rPr>
              <a:t> and </a:t>
            </a:r>
            <a:r>
              <a:rPr lang="fr-CH" sz="2000" err="1">
                <a:latin typeface="Arial"/>
                <a:cs typeface="Arial"/>
              </a:rPr>
              <a:t>private</a:t>
            </a:r>
            <a:r>
              <a:rPr lang="fr-CH" sz="2000" dirty="0">
                <a:latin typeface="Arial"/>
                <a:cs typeface="Arial"/>
              </a:rPr>
              <a:t> </a:t>
            </a:r>
            <a:r>
              <a:rPr lang="fr-CH" sz="2000" err="1">
                <a:latin typeface="Arial"/>
                <a:cs typeface="Arial"/>
              </a:rPr>
              <a:t>sector</a:t>
            </a:r>
            <a:endParaRPr lang="fr-CH" sz="20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CH" sz="2000" dirty="0" err="1">
                <a:latin typeface="Arial"/>
                <a:cs typeface="Arial"/>
              </a:rPr>
              <a:t>Understaffed</a:t>
            </a:r>
            <a:r>
              <a:rPr lang="fr-CH" sz="2000" dirty="0">
                <a:latin typeface="Arial"/>
                <a:cs typeface="Arial"/>
              </a:rPr>
              <a:t> office</a:t>
            </a:r>
            <a:endParaRPr lang="fr-CH" sz="2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48EE78-D9F6-4C1C-A62F-8F3B23109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1650"/>
            <a:ext cx="5183188" cy="505958"/>
          </a:xfrm>
        </p:spPr>
        <p:txBody>
          <a:bodyPr/>
          <a:lstStyle/>
          <a:p>
            <a:r>
              <a:rPr lang="en-US"/>
              <a:t>Impact</a:t>
            </a:r>
            <a:endParaRPr lang="fr-CH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406599E-5771-4DBC-B0DE-8267A97147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1" y="1746889"/>
            <a:ext cx="6113931" cy="469366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Impact on continuity and decision-making</a:t>
            </a:r>
            <a:endParaRPr lang="fr-FR" altLang="fr-FR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Disrupted operations, </a:t>
            </a:r>
            <a:r>
              <a:rPr lang="fr-CH" sz="2000" err="1"/>
              <a:t>reduced</a:t>
            </a:r>
            <a:r>
              <a:rPr lang="fr-CH" sz="2000"/>
              <a:t> collaborative engagement</a:t>
            </a:r>
            <a:r>
              <a:rPr lang="en-US" sz="2000"/>
              <a:t>, and delayed decision-making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000"/>
              <a:t>Tensions and Human Crisis </a:t>
            </a:r>
            <a:r>
              <a:rPr lang="en-US" sz="2000"/>
              <a:t>Increased demands on the Regional Office for Europe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Adaptation to new structures and processes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Integration of new technologies amidst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Increased number of partners led to complexities in coordination and communication,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Increased demands on the Regional Office for Europe</a:t>
            </a:r>
            <a:endParaRPr lang="fr-CH" sz="2000"/>
          </a:p>
        </p:txBody>
      </p:sp>
    </p:spTree>
    <p:extLst>
      <p:ext uri="{BB962C8B-B14F-4D97-AF65-F5344CB8AC3E}">
        <p14:creationId xmlns:p14="http://schemas.microsoft.com/office/powerpoint/2010/main" val="2128741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5D3C3-1473-49F1-85C5-1EF749753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177" y="401725"/>
            <a:ext cx="5157787" cy="647887"/>
          </a:xfrm>
        </p:spPr>
        <p:txBody>
          <a:bodyPr/>
          <a:lstStyle/>
          <a:p>
            <a:r>
              <a:rPr lang="en-US"/>
              <a:t>RA VI Priorities </a:t>
            </a:r>
            <a:r>
              <a:rPr lang="fr-CH"/>
              <a:t>for 2023-2027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DE624-DCB3-49CF-AD33-E28798962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496" y="1299228"/>
            <a:ext cx="5246348" cy="4292529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 lvl="1">
              <a:lnSpc>
                <a:spcPct val="170000"/>
              </a:lnSpc>
            </a:pPr>
            <a:r>
              <a:rPr lang="en-US" b="1" dirty="0">
                <a:latin typeface="Arial"/>
                <a:cs typeface="Arial"/>
              </a:rPr>
              <a:t>Unified Data Policy:</a:t>
            </a:r>
            <a:r>
              <a:rPr lang="en-US" dirty="0">
                <a:latin typeface="Arial"/>
                <a:cs typeface="Arial"/>
              </a:rPr>
              <a:t> Enhance data availability and cross-border </a:t>
            </a:r>
            <a:r>
              <a:rPr lang="en-US">
                <a:latin typeface="Arial"/>
                <a:cs typeface="Arial"/>
              </a:rPr>
              <a:t>exchange</a:t>
            </a:r>
            <a:endParaRPr lang="en-US"/>
          </a:p>
          <a:p>
            <a:pPr lvl="1">
              <a:lnSpc>
                <a:spcPct val="170000"/>
              </a:lnSpc>
            </a:pPr>
            <a:r>
              <a:rPr lang="en-US" b="1" dirty="0">
                <a:latin typeface="Arial"/>
                <a:cs typeface="Arial"/>
              </a:rPr>
              <a:t>Improvement of Services:</a:t>
            </a:r>
            <a:r>
              <a:rPr lang="en-US" dirty="0">
                <a:latin typeface="Arial"/>
                <a:cs typeface="Arial"/>
              </a:rPr>
              <a:t> Advance reliable weather, water, climate, and environmental services</a:t>
            </a:r>
            <a:endParaRPr lang="en-US"/>
          </a:p>
          <a:p>
            <a:pPr lvl="1">
              <a:lnSpc>
                <a:spcPct val="170000"/>
              </a:lnSpc>
            </a:pPr>
            <a:r>
              <a:rPr lang="en-US" b="1"/>
              <a:t>Research and Development:</a:t>
            </a:r>
            <a:r>
              <a:rPr lang="en-US"/>
              <a:t> Innovate for better adaptation and mitigation strategies</a:t>
            </a:r>
          </a:p>
          <a:p>
            <a:pPr lvl="1">
              <a:lnSpc>
                <a:spcPct val="170000"/>
              </a:lnSpc>
            </a:pPr>
            <a:r>
              <a:rPr lang="en-US" b="1"/>
              <a:t>Capacity Development and Technology:</a:t>
            </a:r>
            <a:r>
              <a:rPr lang="en-US"/>
              <a:t> Leverage AI and new technologies for enhanced services</a:t>
            </a:r>
          </a:p>
          <a:p>
            <a:pPr lvl="1">
              <a:lnSpc>
                <a:spcPct val="170000"/>
              </a:lnSpc>
            </a:pPr>
            <a:r>
              <a:rPr lang="en-US" b="1" err="1">
                <a:latin typeface="Arial"/>
                <a:cs typeface="Arial"/>
              </a:rPr>
              <a:t>HydroSOS</a:t>
            </a:r>
            <a:r>
              <a:rPr lang="en-US" b="1">
                <a:latin typeface="Arial"/>
                <a:cs typeface="Arial"/>
              </a:rPr>
              <a:t> Implementation:</a:t>
            </a:r>
            <a:r>
              <a:rPr lang="en-US">
                <a:latin typeface="Arial"/>
                <a:cs typeface="Arial"/>
              </a:rPr>
              <a:t> Focus on sustainable water management and resilience</a:t>
            </a:r>
          </a:p>
          <a:p>
            <a:pPr>
              <a:lnSpc>
                <a:spcPct val="170000"/>
              </a:lnSpc>
            </a:pP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8193F6-6A12-479C-AD81-AEAFEFD85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0027" y="265277"/>
            <a:ext cx="6033247" cy="781493"/>
          </a:xfrm>
        </p:spPr>
        <p:txBody>
          <a:bodyPr/>
          <a:lstStyle/>
          <a:p>
            <a:r>
              <a:rPr lang="en-US"/>
              <a:t>RA VI Achievements 2020-2024</a:t>
            </a:r>
            <a:endParaRPr lang="fr-CH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9CFAED-B53C-4063-A18B-8741A1933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7140" y="1300093"/>
            <a:ext cx="6032402" cy="4518001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r>
              <a:rPr lang="fr-CH" b="1" dirty="0" err="1">
                <a:latin typeface="Arial"/>
                <a:cs typeface="Arial"/>
              </a:rPr>
              <a:t>Successful</a:t>
            </a:r>
            <a:r>
              <a:rPr lang="fr-CH" b="1" dirty="0">
                <a:latin typeface="Arial"/>
                <a:cs typeface="Arial"/>
              </a:rPr>
              <a:t> </a:t>
            </a:r>
            <a:r>
              <a:rPr lang="fr-CH" b="1" dirty="0" err="1">
                <a:latin typeface="Arial"/>
                <a:cs typeface="Arial"/>
              </a:rPr>
              <a:t>Regional</a:t>
            </a:r>
            <a:r>
              <a:rPr lang="fr-CH" b="1" dirty="0">
                <a:latin typeface="Arial"/>
                <a:cs typeface="Arial"/>
              </a:rPr>
              <a:t> Events</a:t>
            </a:r>
            <a:r>
              <a:rPr lang="fr-CH" dirty="0">
                <a:latin typeface="Arial"/>
                <a:cs typeface="Arial"/>
              </a:rPr>
              <a:t>, </a:t>
            </a:r>
            <a:r>
              <a:rPr lang="fr-CH" dirty="0" err="1">
                <a:latin typeface="Arial"/>
                <a:cs typeface="Arial"/>
              </a:rPr>
              <a:t>such</a:t>
            </a:r>
            <a:r>
              <a:rPr lang="fr-CH" dirty="0">
                <a:latin typeface="Arial"/>
                <a:cs typeface="Arial"/>
              </a:rPr>
              <a:t> as</a:t>
            </a:r>
            <a:r>
              <a:rPr lang="en-US" dirty="0">
                <a:latin typeface="Arial"/>
                <a:cs typeface="Arial"/>
              </a:rPr>
              <a:t>: Regional Conference on Future role of NMHSs and Fora with High-Level Segments, PPE Forum, Scientific Forum, Launch of the Key regional flagship reports, Science based policy webinars organized within the Regional UN Collaborative Mechanisms, Consultations with Regional Training Centers.</a:t>
            </a:r>
          </a:p>
          <a:p>
            <a:r>
              <a:rPr lang="fr-CH" b="1" dirty="0">
                <a:latin typeface="Arial"/>
                <a:cs typeface="Arial"/>
              </a:rPr>
              <a:t>Progress on EW4All Initiative </a:t>
            </a:r>
            <a:r>
              <a:rPr lang="fr-CH" dirty="0">
                <a:latin typeface="Arial"/>
                <a:cs typeface="Arial"/>
              </a:rPr>
              <a:t>(</a:t>
            </a:r>
            <a:r>
              <a:rPr lang="fr-CH" dirty="0" err="1">
                <a:latin typeface="Arial"/>
                <a:cs typeface="Arial"/>
              </a:rPr>
              <a:t>rapid</a:t>
            </a:r>
            <a:r>
              <a:rPr lang="fr-CH" dirty="0">
                <a:latin typeface="Arial"/>
                <a:cs typeface="Arial"/>
              </a:rPr>
              <a:t> </a:t>
            </a:r>
            <a:r>
              <a:rPr lang="fr-CH" dirty="0" err="1">
                <a:latin typeface="Arial"/>
                <a:cs typeface="Arial"/>
              </a:rPr>
              <a:t>assessments</a:t>
            </a:r>
            <a:r>
              <a:rPr lang="fr-CH" dirty="0">
                <a:latin typeface="Arial"/>
                <a:cs typeface="Arial"/>
              </a:rPr>
              <a:t> and coordination </a:t>
            </a:r>
            <a:r>
              <a:rPr lang="fr-CH" dirty="0" err="1">
                <a:latin typeface="Arial"/>
                <a:cs typeface="Arial"/>
              </a:rPr>
              <a:t>events</a:t>
            </a:r>
            <a:r>
              <a:rPr lang="fr-CH" dirty="0">
                <a:latin typeface="Arial"/>
                <a:cs typeface="Arial"/>
              </a:rPr>
              <a:t>)</a:t>
            </a:r>
          </a:p>
          <a:p>
            <a:r>
              <a:rPr lang="en-US" b="1" dirty="0">
                <a:latin typeface="Arial"/>
                <a:cs typeface="Arial"/>
              </a:rPr>
              <a:t>Increased engagement and communication</a:t>
            </a:r>
            <a:r>
              <a:rPr lang="en-US" dirty="0">
                <a:latin typeface="Arial"/>
                <a:cs typeface="Arial"/>
              </a:rPr>
              <a:t> with the government structures and institutions of Member States, regional and UN agencies, UN Resident Coordinators and UN Country Offices</a:t>
            </a:r>
          </a:p>
          <a:p>
            <a:r>
              <a:rPr lang="en-US" b="1" dirty="0">
                <a:latin typeface="Arial"/>
                <a:cs typeface="Arial"/>
              </a:rPr>
              <a:t>Enhanced visibility of WMO and RA VI activities </a:t>
            </a:r>
            <a:r>
              <a:rPr lang="en-US" dirty="0">
                <a:latin typeface="Arial"/>
                <a:cs typeface="Arial"/>
              </a:rPr>
              <a:t>within UN frameworks, </a:t>
            </a:r>
            <a:r>
              <a:rPr lang="fr-CH" dirty="0" err="1">
                <a:latin typeface="Arial"/>
                <a:cs typeface="Arial"/>
              </a:rPr>
              <a:t>European</a:t>
            </a:r>
            <a:r>
              <a:rPr lang="fr-CH" dirty="0">
                <a:latin typeface="Arial"/>
                <a:cs typeface="Arial"/>
              </a:rPr>
              <a:t> Commission and </a:t>
            </a:r>
            <a:r>
              <a:rPr lang="fr-CH" dirty="0" err="1">
                <a:latin typeface="Arial"/>
                <a:cs typeface="Arial"/>
              </a:rPr>
              <a:t>its</a:t>
            </a:r>
            <a:r>
              <a:rPr lang="fr-CH" dirty="0">
                <a:latin typeface="Arial"/>
                <a:cs typeface="Arial"/>
              </a:rPr>
              <a:t> </a:t>
            </a:r>
            <a:r>
              <a:rPr lang="fr-CH" dirty="0" err="1">
                <a:latin typeface="Arial"/>
                <a:cs typeface="Arial"/>
              </a:rPr>
              <a:t>agencies</a:t>
            </a:r>
            <a:r>
              <a:rPr lang="fr-CH" dirty="0">
                <a:latin typeface="Arial"/>
                <a:cs typeface="Arial"/>
              </a:rPr>
              <a:t>.</a:t>
            </a: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en-US" b="1" dirty="0">
                <a:latin typeface="Arial"/>
                <a:cs typeface="Arial"/>
              </a:rPr>
              <a:t>Broadened partnerships </a:t>
            </a:r>
            <a:r>
              <a:rPr lang="en-US" dirty="0">
                <a:latin typeface="Arial"/>
                <a:cs typeface="Arial"/>
              </a:rPr>
              <a:t>for inclusive collaboration on all levels</a:t>
            </a:r>
          </a:p>
          <a:p>
            <a:r>
              <a:rPr lang="en-US" b="1" dirty="0">
                <a:latin typeface="Arial"/>
                <a:cs typeface="Arial"/>
              </a:rPr>
              <a:t>Successful progress in integrating new digital technologies and tools </a:t>
            </a:r>
            <a:r>
              <a:rPr lang="en-US" dirty="0">
                <a:latin typeface="Arial"/>
                <a:cs typeface="Arial"/>
              </a:rPr>
              <a:t>(databases, dashboards)</a:t>
            </a:r>
          </a:p>
          <a:p>
            <a:r>
              <a:rPr lang="en-US" b="1" dirty="0">
                <a:latin typeface="Arial"/>
                <a:cs typeface="Arial"/>
              </a:rPr>
              <a:t>Aligned MG’s composition to the EC membership</a:t>
            </a:r>
          </a:p>
          <a:p>
            <a:r>
              <a:rPr lang="en-US" b="1" dirty="0">
                <a:latin typeface="Arial"/>
                <a:cs typeface="Arial"/>
              </a:rPr>
              <a:t>Optimized structure of the Regional Mechanism to streamline the operations</a:t>
            </a:r>
          </a:p>
        </p:txBody>
      </p:sp>
    </p:spTree>
    <p:extLst>
      <p:ext uri="{BB962C8B-B14F-4D97-AF65-F5344CB8AC3E}">
        <p14:creationId xmlns:p14="http://schemas.microsoft.com/office/powerpoint/2010/main" val="4214681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32D6E-6EE6-4C66-AE2E-238DCF70B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518212"/>
          </a:xfrm>
        </p:spPr>
        <p:txBody>
          <a:bodyPr>
            <a:normAutofit/>
          </a:bodyPr>
          <a:lstStyle/>
          <a:p>
            <a:r>
              <a:rPr lang="en-US"/>
              <a:t>We sincerely thank all Members and partners for your invaluable contributions!</a:t>
            </a:r>
            <a:br>
              <a:rPr lang="en-US"/>
            </a:br>
            <a:br>
              <a:rPr lang="en-US"/>
            </a:br>
            <a:r>
              <a:rPr lang="en-US"/>
              <a:t>Together, we have turned challenges into opportunities.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261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8030F5DF43114192A5B004B8877C2F" ma:contentTypeVersion="1" ma:contentTypeDescription="Create a new document." ma:contentTypeScope="" ma:versionID="66b92474dcb6f14d162a57c4e546006a">
  <xsd:schema xmlns:xsd="http://www.w3.org/2001/XMLSchema" xmlns:xs="http://www.w3.org/2001/XMLSchema" xmlns:p="http://schemas.microsoft.com/office/2006/metadata/properties" xmlns:ns2="d34343af-28c4-4431-8b96-d735d539fd00" targetNamespace="http://schemas.microsoft.com/office/2006/metadata/properties" ma:root="true" ma:fieldsID="c0d0e37831773eb3d19dc174c854a570" ns2:_="">
    <xsd:import namespace="d34343af-28c4-4431-8b96-d735d539fd0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343af-28c4-4431-8b96-d735d539fd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EDEA9D-70D3-421B-A1BF-F856CDD52124}">
  <ds:schemaRefs>
    <ds:schemaRef ds:uri="2c63548e-e22e-43cb-a415-9193d4d80a38"/>
    <ds:schemaRef ds:uri="3c76eea2-c21a-46e1-8f98-cfc2ba460d51"/>
    <ds:schemaRef ds:uri="96d886eb-95f6-47f3-bdfb-70dab5061c60"/>
    <ds:schemaRef ds:uri="9d2c9005-3129-4719-81ca-2fc8d806cf37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AC55A9F-C671-4556-84D5-F8921AA86764}"/>
</file>

<file path=customXml/itemProps3.xml><?xml version="1.0" encoding="utf-8"?>
<ds:datastoreItem xmlns:ds="http://schemas.openxmlformats.org/officeDocument/2006/customXml" ds:itemID="{8DE52031-732F-419C-B7BD-F922FCB163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1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Office Theme</vt:lpstr>
      <vt:lpstr>Custom Design</vt:lpstr>
      <vt:lpstr>1_Custom Design</vt:lpstr>
      <vt:lpstr>2_Custom Design</vt:lpstr>
      <vt:lpstr>Doc. 2.1: REVIEW OF IMPLEMENTATION OF WMO GLOBAL INITIATIVES IN RA VI</vt:lpstr>
      <vt:lpstr>Justification and background</vt:lpstr>
      <vt:lpstr>Document Content</vt:lpstr>
      <vt:lpstr>Action Required from RA VI-19</vt:lpstr>
      <vt:lpstr>Progress Report  from the RA VI President</vt:lpstr>
      <vt:lpstr>PowerPoint Presentation</vt:lpstr>
      <vt:lpstr>PowerPoint Presentation</vt:lpstr>
      <vt:lpstr>We sincerely thank all Members and partners for your invaluable contributions!  Together, we have turned challenges into opportunities.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WMO</dc:title>
  <dc:creator>Klara Josipovic</dc:creator>
  <cp:revision>23</cp:revision>
  <dcterms:created xsi:type="dcterms:W3CDTF">2024-04-23T12:25:23Z</dcterms:created>
  <dcterms:modified xsi:type="dcterms:W3CDTF">2024-10-14T15:37:18Z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0x0101003C8030F5DF43114192A5B004B8877C2F</vt:lpwstr>
  </property>
  <property fmtid="{D5CDD505-2E9C-101B-9397-08002B2CF9AE}" pid="3" name="_dlc_DocIdItemGuid">
    <vt:lpwstr>2128f1fd-ab8b-46cd-bcb3-530098bf7019</vt:lpwstr>
  </property>
  <property fmtid="{D5CDD505-2E9C-101B-9397-08002B2CF9AE}" pid="4" name="MediaServiceImageTags">
    <vt:lpwstr/>
  </property>
</Properties>
</file>